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75" r:id="rId5"/>
    <p:sldId id="276" r:id="rId6"/>
    <p:sldId id="261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1" r:id="rId21"/>
    <p:sldId id="272" r:id="rId22"/>
  </p:sldIdLst>
  <p:sldSz cx="9144000" cy="6858000" type="screen4x3"/>
  <p:notesSz cx="6858000" cy="9144000"/>
  <p:embeddedFontLst>
    <p:embeddedFont>
      <p:font typeface="맑은 고딕" pitchFamily="50" charset="-127"/>
      <p:regular r:id="rId24"/>
      <p:bold r:id="rId25"/>
    </p:embeddedFont>
    <p:embeddedFont>
      <p:font typeface="a바람새L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28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E9C84-2958-4650-93D7-C520F212E94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7A5D3-8BE3-4BAD-9728-5A9986415D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40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7A5D3-8BE3-4BAD-9728-5A9986415D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9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69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0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47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27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4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67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295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08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81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0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77114-2BF5-4D66-BBB3-52A68C3673B8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137CE-5D5E-4EFB-B075-0262CE0FF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2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27.0.0.1:500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5000/" TargetMode="External"/><Relationship Id="rId4" Type="http://schemas.openxmlformats.org/officeDocument/2006/relationships/hyperlink" Target="http://127.0.0.1:500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40"/>
            <a:ext cx="9144000" cy="6101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금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은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프로젝트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2411760" y="3861048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김정빈 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21400179 </a:t>
            </a:r>
          </a:p>
          <a:p>
            <a:pPr algn="r"/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김하림 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21400220 </a:t>
            </a:r>
          </a:p>
          <a:p>
            <a:pPr algn="r"/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안재욱 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바람새L" pitchFamily="18" charset="-127"/>
                <a:ea typeface="a바람새L" pitchFamily="18" charset="-127"/>
              </a:rPr>
              <a:t>21400422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바람새L" pitchFamily="18" charset="-127"/>
              <a:ea typeface="a바람새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846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824376"/>
            <a:ext cx="4464496" cy="2628960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70204"/>
            <a:ext cx="4908421" cy="44709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5631" y="1471424"/>
            <a:ext cx="3288369" cy="30008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spc="-50" dirty="0" err="1">
                <a:latin typeface="a바람새L" pitchFamily="18" charset="-127"/>
                <a:ea typeface="a바람새L" pitchFamily="18" charset="-127"/>
              </a:rPr>
              <a:t>x_data</a:t>
            </a:r>
            <a:r>
              <a:rPr lang="ko-KR" altLang="en-US" sz="1400" spc="-50" dirty="0">
                <a:latin typeface="a바람새L" pitchFamily="18" charset="-127"/>
                <a:ea typeface="a바람새L" pitchFamily="18" charset="-127"/>
              </a:rPr>
              <a:t>와 </a:t>
            </a:r>
            <a:r>
              <a:rPr lang="en-US" altLang="ko-KR" sz="1400" spc="-50" dirty="0" err="1">
                <a:latin typeface="a바람새L" pitchFamily="18" charset="-127"/>
                <a:ea typeface="a바람새L" pitchFamily="18" charset="-127"/>
              </a:rPr>
              <a:t>y_data</a:t>
            </a:r>
            <a:r>
              <a:rPr lang="ko-KR" altLang="en-US" sz="1400" spc="-50" dirty="0">
                <a:latin typeface="a바람새L" pitchFamily="18" charset="-127"/>
                <a:ea typeface="a바람새L" pitchFamily="18" charset="-127"/>
              </a:rPr>
              <a:t>로부터 값을 불러와서</a:t>
            </a:r>
            <a:endParaRPr lang="en-US" altLang="ko-KR" sz="1400" spc="-5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기울기 공식의 분모와 분자를 정합니다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latin typeface="a바람새L" pitchFamily="18" charset="-127"/>
                <a:ea typeface="a바람새L" pitchFamily="18" charset="-127"/>
              </a:rPr>
              <a:t>기울기와 </a:t>
            </a:r>
            <a:r>
              <a:rPr lang="en-US" altLang="ko-KR" sz="1400" spc="-150" dirty="0">
                <a:latin typeface="a바람새L" pitchFamily="18" charset="-127"/>
                <a:ea typeface="a바람새L" pitchFamily="18" charset="-127"/>
              </a:rPr>
              <a:t>y</a:t>
            </a:r>
            <a:r>
              <a:rPr lang="ko-KR" altLang="en-US" sz="1400" spc="-150" dirty="0">
                <a:latin typeface="a바람새L" pitchFamily="18" charset="-127"/>
                <a:ea typeface="a바람새L" pitchFamily="18" charset="-127"/>
              </a:rPr>
              <a:t>절편을 구하고 </a:t>
            </a:r>
            <a:r>
              <a:rPr lang="en-US" altLang="ko-KR" sz="1400" spc="-15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spc="-150" dirty="0">
                <a:latin typeface="a바람새L" pitchFamily="18" charset="-127"/>
                <a:ea typeface="a바람새L" pitchFamily="18" charset="-127"/>
              </a:rPr>
              <a:t>이것을 출력할 때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한 눈에 보기 편하도록 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xline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의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arrange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를 적절히 조정해주었습니다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다음과 같이 수치로 확인할 수 있습니다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33393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2298551"/>
            <a:ext cx="4533030" cy="3938761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95" y="1878799"/>
            <a:ext cx="4464496" cy="2126265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82"/>
          <a:stretch/>
        </p:blipFill>
        <p:spPr>
          <a:xfrm>
            <a:off x="1043608" y="477292"/>
            <a:ext cx="4609671" cy="13675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5631" y="1472680"/>
            <a:ext cx="3324881" cy="30008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plt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가 지정되지 않았다는 오류가 뜬다면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'import 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matplotlib.pyplot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 as 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plt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'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를 맨 앞 줄에 작성하여 실행 후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다시 지우면 정상 작동합니다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그래프를 보시면 은 가격에 따른 금 가격의 분포와 평균적인 기울기를 확인할 수 있으며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선형회귀가 적용될 수 있음을 알 수 있습니다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104925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7711"/>
            <a:ext cx="5112568" cy="3443337"/>
          </a:xfrm>
        </p:spPr>
      </p:pic>
      <p:sp>
        <p:nvSpPr>
          <p:cNvPr id="10" name="TextBox 9"/>
          <p:cNvSpPr txBox="1"/>
          <p:nvPr/>
        </p:nvSpPr>
        <p:spPr>
          <a:xfrm>
            <a:off x="5855631" y="1472680"/>
            <a:ext cx="3324881" cy="3647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텐서플로우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넘파이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플레이스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홀더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가중치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바이어스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가설을 불러옵니다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saver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함수로 저장된 모델을 불러오는 객체 및 글로벌 변수 초기화 객체를 선언합니다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Input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을 이용하여 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silver_temp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에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입력값을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받아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세션 생성 및 예측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마지막으로 결과를 출력합니다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8" y="3784743"/>
            <a:ext cx="5164832" cy="29566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295694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2" y="620688"/>
            <a:ext cx="3313908" cy="2126265"/>
          </a:xfrm>
        </p:spPr>
      </p:pic>
      <p:sp>
        <p:nvSpPr>
          <p:cNvPr id="10" name="TextBox 9"/>
          <p:cNvSpPr txBox="1"/>
          <p:nvPr/>
        </p:nvSpPr>
        <p:spPr>
          <a:xfrm>
            <a:off x="5855631" y="1472680"/>
            <a:ext cx="3324881" cy="45789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코드 구현은 끝났으며 웹 구현에 대해 설명해드리겠습니다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웹 구현에 앞서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Flask, 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MDBootstrap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템플릿 다운로드가 필요합니다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우선 파일들을 정리하겠습니다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‘Web’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폴더를 만들고 각각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‘model’, ‘static’, ‘templates’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폴더를 생성합니다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‘model’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에는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checkpoint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와 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saved.cpkt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와 관련된 파일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3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개를 옮겨줍니다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웹 구현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30" y="2636912"/>
            <a:ext cx="2609850" cy="8953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44" y="3663280"/>
            <a:ext cx="3162300" cy="228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76256" y="447055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바람새L" pitchFamily="18" charset="-127"/>
                <a:ea typeface="a바람새L" pitchFamily="18" charset="-127"/>
              </a:rPr>
              <a:t>웹 구현</a:t>
            </a:r>
          </a:p>
        </p:txBody>
      </p:sp>
    </p:spTree>
    <p:extLst>
      <p:ext uri="{BB962C8B-B14F-4D97-AF65-F5344CB8AC3E}">
        <p14:creationId xmlns:p14="http://schemas.microsoft.com/office/powerpoint/2010/main" val="411435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3" y="1124744"/>
            <a:ext cx="3052371" cy="2126265"/>
          </a:xfrm>
        </p:spPr>
      </p:pic>
      <p:sp>
        <p:nvSpPr>
          <p:cNvPr id="10" name="TextBox 9"/>
          <p:cNvSpPr txBox="1"/>
          <p:nvPr/>
        </p:nvSpPr>
        <p:spPr>
          <a:xfrm>
            <a:off x="5855631" y="1472680"/>
            <a:ext cx="3324881" cy="30008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‘static’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에는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각각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a바람새L" pitchFamily="18" charset="-127"/>
                <a:ea typeface="a바람새L" pitchFamily="18" charset="-127"/>
              </a:rPr>
              <a:t>‘</a:t>
            </a:r>
            <a:r>
              <a:rPr lang="en-US" altLang="ko-KR" sz="1400" spc="-50" dirty="0" err="1">
                <a:latin typeface="a바람새L" pitchFamily="18" charset="-127"/>
                <a:ea typeface="a바람새L" pitchFamily="18" charset="-127"/>
              </a:rPr>
              <a:t>css</a:t>
            </a:r>
            <a:r>
              <a:rPr lang="en-US" altLang="ko-KR" sz="1400" spc="-50" dirty="0">
                <a:latin typeface="a바람새L" pitchFamily="18" charset="-127"/>
                <a:ea typeface="a바람새L" pitchFamily="18" charset="-127"/>
              </a:rPr>
              <a:t>’, ‘font’, ‘</a:t>
            </a:r>
            <a:r>
              <a:rPr lang="en-US" altLang="ko-KR" sz="1400" spc="-50" dirty="0" err="1">
                <a:latin typeface="a바람새L" pitchFamily="18" charset="-127"/>
                <a:ea typeface="a바람새L" pitchFamily="18" charset="-127"/>
              </a:rPr>
              <a:t>img</a:t>
            </a:r>
            <a:r>
              <a:rPr lang="en-US" altLang="ko-KR" sz="1400" spc="-50" dirty="0">
                <a:latin typeface="a바람새L" pitchFamily="18" charset="-127"/>
                <a:ea typeface="a바람새L" pitchFamily="18" charset="-127"/>
              </a:rPr>
              <a:t>’, ‘</a:t>
            </a:r>
            <a:r>
              <a:rPr lang="en-US" altLang="ko-KR" sz="1400" spc="-50" dirty="0" err="1">
                <a:latin typeface="a바람새L" pitchFamily="18" charset="-127"/>
                <a:ea typeface="a바람새L" pitchFamily="18" charset="-127"/>
              </a:rPr>
              <a:t>js</a:t>
            </a:r>
            <a:r>
              <a:rPr lang="en-US" altLang="ko-KR" sz="1400" spc="-50" dirty="0">
                <a:latin typeface="a바람새L" pitchFamily="18" charset="-127"/>
                <a:ea typeface="a바람새L" pitchFamily="18" charset="-127"/>
              </a:rPr>
              <a:t>’, ‘</a:t>
            </a:r>
            <a:r>
              <a:rPr lang="en-US" altLang="ko-KR" sz="1400" spc="-50" dirty="0" err="1">
                <a:latin typeface="a바람새L" pitchFamily="18" charset="-127"/>
                <a:ea typeface="a바람새L" pitchFamily="18" charset="-127"/>
              </a:rPr>
              <a:t>scss</a:t>
            </a:r>
            <a:r>
              <a:rPr lang="en-US" altLang="ko-KR" sz="1400" spc="-50" dirty="0">
                <a:latin typeface="a바람새L" pitchFamily="18" charset="-127"/>
                <a:ea typeface="a바람새L" pitchFamily="18" charset="-127"/>
              </a:rPr>
              <a:t>’</a:t>
            </a:r>
            <a:r>
              <a:rPr lang="ko-KR" altLang="en-US" sz="1400" spc="-50" dirty="0">
                <a:latin typeface="a바람새L" pitchFamily="18" charset="-127"/>
                <a:ea typeface="a바람새L" pitchFamily="18" charset="-127"/>
              </a:rPr>
              <a:t>폴더를 옮겨줍니다</a:t>
            </a:r>
            <a:r>
              <a:rPr lang="en-US" altLang="ko-KR" sz="1400" spc="-50" dirty="0">
                <a:latin typeface="a바람새L" pitchFamily="18" charset="-127"/>
                <a:ea typeface="a바람새L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MDBootstrap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에서 받은 템플릿 관련 폴더를 옮겨주는 것으로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디자인을 위해 사용되는 폴더입니다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‘templates’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폴더에는 웹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‘index.html’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을 넣으면 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웹 구현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30" y="3469754"/>
            <a:ext cx="2402158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55186"/>
            <a:ext cx="5318720" cy="5472608"/>
          </a:xfrm>
        </p:spPr>
      </p:pic>
      <p:sp>
        <p:nvSpPr>
          <p:cNvPr id="10" name="TextBox 9"/>
          <p:cNvSpPr txBox="1"/>
          <p:nvPr/>
        </p:nvSpPr>
        <p:spPr>
          <a:xfrm>
            <a:off x="5855631" y="1472680"/>
            <a:ext cx="3324881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‘server.py’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를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UTF-8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인코딩으로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파일 생성 후에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 Flask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기본설정 및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플레이스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홀더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가설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saver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함수 등을 작성합니다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웹 구현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34859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53" y="404664"/>
            <a:ext cx="4455427" cy="6455459"/>
          </a:xfrm>
        </p:spPr>
      </p:pic>
      <p:sp>
        <p:nvSpPr>
          <p:cNvPr id="10" name="TextBox 9"/>
          <p:cNvSpPr txBox="1"/>
          <p:nvPr/>
        </p:nvSpPr>
        <p:spPr>
          <a:xfrm>
            <a:off x="5855631" y="1472680"/>
            <a:ext cx="3324881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웹 구현은 디자인적인 부분을 제외하고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결국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‘server.py’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를 통해 코드를 실행하며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html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과의 연계를 함으로써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form group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을 통해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입력값을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받고 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latin typeface="a바람새L" pitchFamily="18" charset="-127"/>
                <a:ea typeface="a바람새L" pitchFamily="18" charset="-127"/>
              </a:rPr>
              <a:t>html</a:t>
            </a:r>
            <a:r>
              <a:rPr lang="ko-KR" altLang="en-US" sz="1400" spc="-50" dirty="0">
                <a:latin typeface="a바람새L" pitchFamily="18" charset="-127"/>
                <a:ea typeface="a바람새L" pitchFamily="18" charset="-127"/>
              </a:rPr>
              <a:t>의 </a:t>
            </a:r>
            <a:r>
              <a:rPr lang="en-US" altLang="ko-KR" sz="1400" spc="-50" dirty="0">
                <a:latin typeface="a바람새L" pitchFamily="18" charset="-127"/>
                <a:ea typeface="a바람새L" pitchFamily="18" charset="-127"/>
              </a:rPr>
              <a:t>{{price}}</a:t>
            </a:r>
            <a:r>
              <a:rPr lang="ko-KR" altLang="en-US" sz="1400" spc="-50" dirty="0">
                <a:latin typeface="a바람새L" pitchFamily="18" charset="-127"/>
                <a:ea typeface="a바람새L" pitchFamily="18" charset="-127"/>
              </a:rPr>
              <a:t>로 </a:t>
            </a:r>
            <a:r>
              <a:rPr lang="ko-KR" altLang="en-US" sz="1400" spc="-50" dirty="0" err="1">
                <a:latin typeface="a바람새L" pitchFamily="18" charset="-127"/>
                <a:ea typeface="a바람새L" pitchFamily="18" charset="-127"/>
              </a:rPr>
              <a:t>계산값을</a:t>
            </a:r>
            <a:r>
              <a:rPr lang="ko-KR" altLang="en-US" sz="1400" spc="-5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sz="1400" spc="-50" dirty="0">
                <a:latin typeface="a바람새L" pitchFamily="18" charset="-127"/>
                <a:ea typeface="a바람새L" pitchFamily="18" charset="-127"/>
              </a:rPr>
              <a:t>return</a:t>
            </a:r>
            <a:r>
              <a:rPr lang="ko-KR" altLang="en-US" sz="1400" spc="-50" dirty="0">
                <a:latin typeface="a바람새L" pitchFamily="18" charset="-127"/>
                <a:ea typeface="a바람새L" pitchFamily="18" charset="-127"/>
              </a:rPr>
              <a:t>하여</a:t>
            </a:r>
            <a:endParaRPr lang="en-US" altLang="ko-KR" sz="1400" spc="-5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출력해내는 것이 핵심입니다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웹 구현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541250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20688"/>
            <a:ext cx="8927799" cy="4820332"/>
          </a:xfrm>
        </p:spPr>
      </p:pic>
      <p:sp>
        <p:nvSpPr>
          <p:cNvPr id="10" name="TextBox 9"/>
          <p:cNvSpPr txBox="1"/>
          <p:nvPr/>
        </p:nvSpPr>
        <p:spPr>
          <a:xfrm>
            <a:off x="5855631" y="3125211"/>
            <a:ext cx="3324881" cy="3647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‘index.html’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을 열어서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입력값을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받기 위해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form group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을 생성하고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input style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에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name=“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silver_temp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”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을 작성합니다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추가적으로 결과값을 출력하기 위해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{{price}}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를 사용하면 되겠습니다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이외에 그림이나 스타일 양식 같은 경우는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‘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url_for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’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를 사용하여 경로 지정에 유의하면 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웹 구현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295242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0916"/>
            <a:ext cx="7153000" cy="4820332"/>
          </a:xfrm>
        </p:spPr>
      </p:pic>
      <p:sp>
        <p:nvSpPr>
          <p:cNvPr id="12" name="TextBox 11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웹 구현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608" y="5939988"/>
            <a:ext cx="707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‘server.py’</a:t>
            </a:r>
            <a:r>
              <a:rPr lang="ko-KR" altLang="en-US" dirty="0"/>
              <a:t>를 실행하여 </a:t>
            </a:r>
            <a:r>
              <a:rPr lang="en-US" altLang="ko-KR" dirty="0"/>
              <a:t>’ </a:t>
            </a:r>
            <a:r>
              <a:rPr lang="en-US" altLang="ko-KR" dirty="0">
                <a:hlinkClick r:id="rId4"/>
              </a:rPr>
              <a:t>http://127.0.0.1:5000/</a:t>
            </a:r>
            <a:r>
              <a:rPr lang="en-US" altLang="ko-KR" dirty="0"/>
              <a:t> ’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출력되면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423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78230"/>
            <a:ext cx="7153000" cy="4545704"/>
          </a:xfrm>
        </p:spPr>
      </p:pic>
      <p:sp>
        <p:nvSpPr>
          <p:cNvPr id="12" name="TextBox 11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웹 구현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5733256"/>
            <a:ext cx="783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’ </a:t>
            </a:r>
            <a:r>
              <a:rPr lang="en-US" altLang="ko-KR" dirty="0">
                <a:hlinkClick r:id="rId4"/>
              </a:rPr>
              <a:t>http://127.0.0.1:5000/</a:t>
            </a:r>
            <a:r>
              <a:rPr lang="en-US" altLang="ko-KR" dirty="0"/>
              <a:t> ’ </a:t>
            </a:r>
            <a:r>
              <a:rPr lang="ko-KR" altLang="en-US" dirty="0"/>
              <a:t>또는 </a:t>
            </a:r>
            <a:r>
              <a:rPr lang="en-US" altLang="ko-KR" dirty="0"/>
              <a:t>‘</a:t>
            </a:r>
            <a:r>
              <a:rPr lang="en-US" altLang="ko-KR" dirty="0">
                <a:hlinkClick r:id="rId5"/>
              </a:rPr>
              <a:t>http://localhost:5000/</a:t>
            </a:r>
            <a:r>
              <a:rPr lang="en-US" altLang="ko-KR" dirty="0"/>
              <a:t>‘ </a:t>
            </a:r>
            <a:r>
              <a:rPr lang="ko-KR" altLang="en-US" dirty="0"/>
              <a:t>로 접속할 수 있으며</a:t>
            </a:r>
            <a:endParaRPr lang="en-US" altLang="ko-KR" dirty="0"/>
          </a:p>
          <a:p>
            <a:r>
              <a:rPr lang="ko-KR" altLang="en-US" dirty="0"/>
              <a:t>은 가격을 입력하여 금 가격을 예측할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740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7784" y="1193796"/>
            <a:ext cx="3875314" cy="475342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- 본문2" panose="02020603020101020101" pitchFamily="18" charset="-127"/>
              <a:ea typeface="- 본문2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4872" y="968030"/>
            <a:ext cx="2559296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>
                <a:ln>
                  <a:solidFill>
                    <a:srgbClr val="D44242">
                      <a:alpha val="23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바람새L" pitchFamily="18" charset="-127"/>
                <a:ea typeface="a바람새L" pitchFamily="18" charset="-127"/>
              </a:rPr>
              <a:t>CONTENTS</a:t>
            </a:r>
            <a:endParaRPr lang="ko-KR" altLang="en-US" sz="2800" b="1" dirty="0">
              <a:ln>
                <a:solidFill>
                  <a:srgbClr val="D44242">
                    <a:alpha val="23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a바람새L" pitchFamily="18" charset="-127"/>
              <a:ea typeface="a바람새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32" y="1834172"/>
            <a:ext cx="4032448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7000"/>
              </a:lnSpc>
              <a:buAutoNum type="arabicPeriod"/>
            </a:pPr>
            <a:r>
              <a:rPr lang="ko-KR" altLang="en-US" sz="3600" spc="-150" dirty="0">
                <a:ln>
                  <a:solidFill>
                    <a:srgbClr val="D44242">
                      <a:alpha val="23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바람새L" pitchFamily="18" charset="-127"/>
                <a:ea typeface="a바람새L" pitchFamily="18" charset="-127"/>
              </a:rPr>
              <a:t> 개요</a:t>
            </a:r>
            <a:endParaRPr lang="en-US" altLang="ko-KR" sz="3600" spc="-150" dirty="0">
              <a:ln>
                <a:solidFill>
                  <a:srgbClr val="D44242">
                    <a:alpha val="23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a바람새L" pitchFamily="18" charset="-127"/>
              <a:ea typeface="a바람새L" pitchFamily="18" charset="-127"/>
            </a:endParaRPr>
          </a:p>
          <a:p>
            <a:pPr marL="342900" indent="-342900">
              <a:lnSpc>
                <a:spcPts val="7000"/>
              </a:lnSpc>
              <a:buAutoNum type="arabicPeriod"/>
            </a:pPr>
            <a:r>
              <a:rPr lang="ko-KR" altLang="en-US" sz="3600" spc="-150" dirty="0">
                <a:ln>
                  <a:solidFill>
                    <a:srgbClr val="D44242">
                      <a:alpha val="23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바람새L" pitchFamily="18" charset="-127"/>
                <a:ea typeface="a바람새L" pitchFamily="18" charset="-127"/>
              </a:rPr>
              <a:t> 코드 구현</a:t>
            </a:r>
            <a:endParaRPr lang="en-US" altLang="ko-KR" sz="3600" spc="-150" dirty="0">
              <a:ln>
                <a:solidFill>
                  <a:srgbClr val="D44242">
                    <a:alpha val="23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a바람새L" pitchFamily="18" charset="-127"/>
              <a:ea typeface="a바람새L" pitchFamily="18" charset="-127"/>
            </a:endParaRPr>
          </a:p>
          <a:p>
            <a:pPr marL="342900" indent="-342900">
              <a:lnSpc>
                <a:spcPts val="7000"/>
              </a:lnSpc>
              <a:buAutoNum type="arabicPeriod"/>
            </a:pPr>
            <a:r>
              <a:rPr lang="ko-KR" altLang="en-US" sz="3600" spc="-150" dirty="0">
                <a:ln>
                  <a:solidFill>
                    <a:srgbClr val="D44242">
                      <a:alpha val="23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바람새L" pitchFamily="18" charset="-127"/>
                <a:ea typeface="a바람새L" pitchFamily="18" charset="-127"/>
              </a:rPr>
              <a:t> 웹 구현</a:t>
            </a:r>
            <a:endParaRPr lang="en-US" altLang="ko-KR" sz="3600" spc="-150" dirty="0">
              <a:ln>
                <a:solidFill>
                  <a:srgbClr val="D44242">
                    <a:alpha val="23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a바람새L" pitchFamily="18" charset="-127"/>
              <a:ea typeface="a바람새L" pitchFamily="18" charset="-127"/>
            </a:endParaRPr>
          </a:p>
          <a:p>
            <a:pPr marL="342900" indent="-342900">
              <a:lnSpc>
                <a:spcPts val="7000"/>
              </a:lnSpc>
              <a:buAutoNum type="arabicPeriod"/>
            </a:pPr>
            <a:r>
              <a:rPr lang="ko-KR" altLang="en-US" sz="3600" spc="-150" dirty="0">
                <a:ln>
                  <a:solidFill>
                    <a:srgbClr val="D44242">
                      <a:alpha val="23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a바람새L" pitchFamily="18" charset="-127"/>
                <a:ea typeface="a바람새L" pitchFamily="18" charset="-127"/>
              </a:rPr>
              <a:t> 활용</a:t>
            </a:r>
            <a:endParaRPr lang="en-US" altLang="ko-KR" sz="3600" spc="-150" dirty="0">
              <a:ln>
                <a:solidFill>
                  <a:srgbClr val="D44242">
                    <a:alpha val="23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a바람새L" pitchFamily="18" charset="-127"/>
              <a:ea typeface="a바람새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32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4305300" cy="3371850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04" y="1342628"/>
            <a:ext cx="4200525" cy="3238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959" y="5013176"/>
            <a:ext cx="824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2018</a:t>
            </a:r>
            <a:r>
              <a:rPr lang="ko-KR" altLang="en-US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년도 </a:t>
            </a:r>
            <a:r>
              <a:rPr lang="en-US" altLang="ko-KR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9</a:t>
            </a:r>
            <a:r>
              <a:rPr lang="ko-KR" altLang="en-US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월 </a:t>
            </a:r>
            <a:r>
              <a:rPr lang="en-US" altLang="ko-KR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28</a:t>
            </a:r>
            <a:r>
              <a:rPr lang="ko-KR" altLang="en-US" dirty="0" smtClean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일은 </a:t>
            </a:r>
            <a:r>
              <a:rPr lang="ko-KR" altLang="en-US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시세가 </a:t>
            </a:r>
            <a:r>
              <a:rPr lang="en-US" altLang="ko-KR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14.62</a:t>
            </a:r>
            <a:r>
              <a:rPr lang="ko-KR" altLang="en-US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까지 치솟은 후 상승세를 유지하였는데</a:t>
            </a:r>
            <a:endParaRPr lang="en-US" altLang="ko-KR" dirty="0">
              <a:solidFill>
                <a:sysClr val="windowText" lastClr="000000"/>
              </a:solidFill>
              <a:latin typeface="a바람새L" pitchFamily="18" charset="-127"/>
              <a:ea typeface="a바람새L" pitchFamily="18" charset="-127"/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이 때 예측금값은 </a:t>
            </a:r>
            <a:r>
              <a:rPr lang="en-US" altLang="ko-KR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1209.82</a:t>
            </a:r>
            <a:r>
              <a:rPr lang="ko-KR" altLang="en-US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달러로 실제 금값보다 높았기에 상승 예측이 되었습니다</a:t>
            </a:r>
            <a:r>
              <a:rPr lang="en-US" altLang="ko-KR" dirty="0">
                <a:solidFill>
                  <a:sysClr val="windowText" lastClr="000000"/>
                </a:solidFill>
                <a:latin typeface="a바람새L" pitchFamily="18" charset="-127"/>
                <a:ea typeface="a바람새L" pitchFamily="18" charset="-127"/>
              </a:rPr>
              <a:t>.</a:t>
            </a:r>
            <a:endParaRPr lang="ko-KR" altLang="en-US" dirty="0">
              <a:solidFill>
                <a:sysClr val="windowText" lastClr="000000"/>
              </a:solidFill>
              <a:latin typeface="a바람새L" pitchFamily="18" charset="-127"/>
              <a:ea typeface="a바람새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324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6" t="75830" r="15198" b="1975"/>
          <a:stretch/>
        </p:blipFill>
        <p:spPr>
          <a:xfrm>
            <a:off x="1055384" y="2274522"/>
            <a:ext cx="3156576" cy="1370502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63" y="1342628"/>
            <a:ext cx="3902807" cy="3238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959" y="5013176"/>
            <a:ext cx="84818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바람새L" pitchFamily="18" charset="-127"/>
                <a:ea typeface="a바람새L" pitchFamily="18" charset="-127"/>
              </a:rPr>
              <a:t>실제로 약 </a:t>
            </a:r>
            <a:r>
              <a:rPr lang="en-US" altLang="ko-KR" sz="1600" dirty="0">
                <a:latin typeface="a바람새L" pitchFamily="18" charset="-127"/>
                <a:ea typeface="a바람새L" pitchFamily="18" charset="-127"/>
              </a:rPr>
              <a:t>1</a:t>
            </a:r>
            <a:r>
              <a:rPr lang="ko-KR" altLang="en-US" sz="1600" dirty="0">
                <a:latin typeface="a바람새L" pitchFamily="18" charset="-127"/>
                <a:ea typeface="a바람새L" pitchFamily="18" charset="-127"/>
              </a:rPr>
              <a:t>달 정도 후에 금값이 </a:t>
            </a:r>
            <a:r>
              <a:rPr lang="ko-KR" altLang="en-US" sz="1600" dirty="0" err="1">
                <a:latin typeface="a바람새L" pitchFamily="18" charset="-127"/>
                <a:ea typeface="a바람새L" pitchFamily="18" charset="-127"/>
              </a:rPr>
              <a:t>예측값을</a:t>
            </a:r>
            <a:r>
              <a:rPr lang="ko-KR" altLang="en-US" sz="1600" dirty="0">
                <a:latin typeface="a바람새L" pitchFamily="18" charset="-127"/>
                <a:ea typeface="a바람새L" pitchFamily="18" charset="-127"/>
              </a:rPr>
              <a:t> 넘게 되었으며 수요와 공급의 균형에 따라</a:t>
            </a:r>
            <a:endParaRPr lang="en-US" altLang="ko-KR" sz="1600" dirty="0">
              <a:latin typeface="a바람새L" pitchFamily="18" charset="-127"/>
              <a:ea typeface="a바람새L" pitchFamily="18" charset="-127"/>
            </a:endParaRPr>
          </a:p>
          <a:p>
            <a:r>
              <a:rPr lang="ko-KR" altLang="en-US" sz="1600" dirty="0" err="1">
                <a:latin typeface="a바람새L" pitchFamily="18" charset="-127"/>
                <a:ea typeface="a바람새L" pitchFamily="18" charset="-127"/>
              </a:rPr>
              <a:t>은시세와</a:t>
            </a:r>
            <a:r>
              <a:rPr lang="ko-KR" altLang="en-US" sz="16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600" dirty="0" err="1">
                <a:latin typeface="a바람새L" pitchFamily="18" charset="-127"/>
                <a:ea typeface="a바람새L" pitchFamily="18" charset="-127"/>
              </a:rPr>
              <a:t>금시세가</a:t>
            </a:r>
            <a:r>
              <a:rPr lang="ko-KR" altLang="en-US" sz="1600" dirty="0">
                <a:latin typeface="a바람새L" pitchFamily="18" charset="-127"/>
                <a:ea typeface="a바람새L" pitchFamily="18" charset="-127"/>
              </a:rPr>
              <a:t> 영향을 주고 받음을 확인할 수 있었습니다</a:t>
            </a:r>
            <a:r>
              <a:rPr lang="en-US" altLang="ko-KR" sz="16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r>
              <a:rPr lang="en-US" altLang="ko-KR" sz="16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600" dirty="0"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atin typeface="a바람새L" pitchFamily="18" charset="-127"/>
                <a:ea typeface="a바람새L" pitchFamily="18" charset="-127"/>
              </a:rPr>
              <a:t>프로젝트는 </a:t>
            </a:r>
            <a:r>
              <a:rPr lang="en-US" altLang="ko-KR" sz="1600" dirty="0" err="1">
                <a:latin typeface="a바람새L" pitchFamily="18" charset="-127"/>
                <a:ea typeface="a바람새L" pitchFamily="18" charset="-127"/>
              </a:rPr>
              <a:t>Tensorflow</a:t>
            </a:r>
            <a:r>
              <a:rPr lang="ko-KR" altLang="en-US" sz="1600" dirty="0">
                <a:latin typeface="a바람새L" pitchFamily="18" charset="-127"/>
                <a:ea typeface="a바람새L" pitchFamily="18" charset="-127"/>
              </a:rPr>
              <a:t>를 활용하여</a:t>
            </a:r>
            <a:endParaRPr lang="en-US" altLang="ko-KR" sz="1600" dirty="0">
              <a:latin typeface="a바람새L" pitchFamily="18" charset="-127"/>
              <a:ea typeface="a바람새L" pitchFamily="18" charset="-127"/>
            </a:endParaRPr>
          </a:p>
          <a:p>
            <a:r>
              <a:rPr lang="ko-KR" altLang="en-US" sz="1600" dirty="0">
                <a:latin typeface="a바람새L" pitchFamily="18" charset="-127"/>
                <a:ea typeface="a바람새L" pitchFamily="18" charset="-127"/>
              </a:rPr>
              <a:t>선형회귀 모델을 확장해 은 시세에 따른 차후 금 시세에 대한 예측을 위해 개발되었습니다</a:t>
            </a:r>
            <a:r>
              <a:rPr lang="en-US" altLang="ko-KR" sz="1600" dirty="0">
                <a:latin typeface="a바람새L" pitchFamily="18" charset="-127"/>
                <a:ea typeface="a바람새L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94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978"/>
            <a:ext cx="9144000" cy="57160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개요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과거로부터 화폐는 항상 금과 은에서 시작되었습니다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.</a:t>
            </a:r>
            <a:endParaRPr lang="ko-KR" altLang="en-US" dirty="0">
              <a:latin typeface="a바람새L" pitchFamily="18" charset="-127"/>
              <a:ea typeface="a바람새L" pitchFamily="18" charset="-127"/>
            </a:endParaRPr>
          </a:p>
          <a:p>
            <a:pPr fontAlgn="base">
              <a:lnSpc>
                <a:spcPct val="12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금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은에 대한 교환을 보증서나 동전으로 화폐화하여 거래하였으며 화폐 가치가 상실되면 금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은으로 회귀되었습니다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.</a:t>
            </a:r>
            <a:endParaRPr lang="ko-KR" altLang="en-US" dirty="0">
              <a:latin typeface="a바람새L" pitchFamily="18" charset="-127"/>
              <a:ea typeface="a바람새L" pitchFamily="18" charset="-127"/>
            </a:endParaRPr>
          </a:p>
          <a:p>
            <a:pPr fontAlgn="base">
              <a:lnSpc>
                <a:spcPct val="120000"/>
              </a:lnSpc>
            </a:pPr>
            <a:endParaRPr lang="en-US" altLang="ko-KR" sz="1500" dirty="0">
              <a:latin typeface="a바람새L" pitchFamily="18" charset="-127"/>
              <a:ea typeface="a바람새L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금과 은은 화폐의 기초가 되는 주요한 투자 상품이며 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    </a:t>
            </a: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수요와 공급의 균형에 따라 일정한 가격대를 서로 유지합니다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pPr fontAlgn="base">
              <a:lnSpc>
                <a:spcPct val="120000"/>
              </a:lnSpc>
            </a:pPr>
            <a:endParaRPr lang="ko-KR" altLang="en-US" sz="1500" dirty="0">
              <a:latin typeface="a바람새L" pitchFamily="18" charset="-127"/>
              <a:ea typeface="a바람새L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이 상관관계를 밝혀내서 금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은 투자에 있어 일종의 지표가 되는 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AI</a:t>
            </a: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를 개발하고자 하였습니다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.</a:t>
            </a: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 			     </a:t>
            </a: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그것이 금 은 </a:t>
            </a:r>
            <a:r>
              <a:rPr lang="ko-KR" altLang="en-US" dirty="0" err="1"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프로젝트 입니다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.</a:t>
            </a:r>
            <a:endParaRPr lang="ko-KR" altLang="en-US" dirty="0">
              <a:latin typeface="a바람새L" pitchFamily="18" charset="-127"/>
              <a:ea typeface="a바람새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496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91" y="764704"/>
            <a:ext cx="6624069" cy="4820332"/>
          </a:xfrm>
        </p:spPr>
      </p:pic>
      <p:sp>
        <p:nvSpPr>
          <p:cNvPr id="4" name="TextBox 3"/>
          <p:cNvSpPr txBox="1"/>
          <p:nvPr/>
        </p:nvSpPr>
        <p:spPr>
          <a:xfrm>
            <a:off x="539552" y="5662989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코드 구현에 </a:t>
            </a:r>
            <a:r>
              <a:rPr lang="ko-KR" altLang="en-US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 앞서 </a:t>
            </a:r>
            <a:r>
              <a:rPr lang="en-US" altLang="ko-KR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‘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https://</a:t>
            </a:r>
            <a:r>
              <a:rPr lang="en-US" altLang="ko-KR" dirty="0" smtClean="0">
                <a:latin typeface="a바람새L" pitchFamily="18" charset="-127"/>
                <a:ea typeface="a바람새L" pitchFamily="18" charset="-127"/>
              </a:rPr>
              <a:t>www.kitco.com/gold.londonfix.html</a:t>
            </a:r>
            <a:r>
              <a:rPr lang="en-US" altLang="ko-KR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‘</a:t>
            </a:r>
            <a:r>
              <a:rPr lang="ko-KR" altLang="en-US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에 접속하여</a:t>
            </a:r>
            <a:endParaRPr lang="en-US" altLang="ko-KR" dirty="0" smtClean="0">
              <a:solidFill>
                <a:prstClr val="black"/>
              </a:solidFill>
              <a:latin typeface="a바람새L" pitchFamily="18" charset="-127"/>
              <a:ea typeface="a바람새L" pitchFamily="18" charset="-127"/>
            </a:endParaRPr>
          </a:p>
          <a:p>
            <a:r>
              <a:rPr lang="ko-KR" altLang="en-US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우선 은 가격과 금 가격에 대한 </a:t>
            </a:r>
            <a:r>
              <a:rPr lang="en-US" altLang="ko-KR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년치 </a:t>
            </a:r>
            <a:r>
              <a:rPr lang="en-US" altLang="ko-KR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daily </a:t>
            </a:r>
            <a:r>
              <a:rPr lang="ko-KR" altLang="en-US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데이터를</a:t>
            </a:r>
            <a:r>
              <a:rPr lang="en-US" altLang="ko-KR" dirty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가져옵니다</a:t>
            </a:r>
            <a:r>
              <a:rPr lang="en-US" altLang="ko-KR" dirty="0" smtClean="0">
                <a:solidFill>
                  <a:prstClr val="black"/>
                </a:solidFill>
                <a:latin typeface="a바람새L" pitchFamily="18" charset="-127"/>
                <a:ea typeface="a바람새L" pitchFamily="18" charset="-127"/>
              </a:rPr>
              <a:t>.</a:t>
            </a:r>
            <a:r>
              <a:rPr lang="en-US" altLang="ko-KR" dirty="0" smtClean="0">
                <a:latin typeface="a바람새L" pitchFamily="18" charset="-127"/>
                <a:ea typeface="a바람새L" pitchFamily="18" charset="-127"/>
              </a:rPr>
              <a:t> </a:t>
            </a:r>
            <a:endParaRPr lang="en-US" altLang="ko-KR" dirty="0">
              <a:latin typeface="a바람새L" pitchFamily="18" charset="-127"/>
              <a:ea typeface="a바람새L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279887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91" y="768908"/>
            <a:ext cx="3811617" cy="4820332"/>
          </a:xfrm>
        </p:spPr>
      </p:pic>
      <p:sp>
        <p:nvSpPr>
          <p:cNvPr id="4" name="TextBox 3"/>
          <p:cNvSpPr txBox="1"/>
          <p:nvPr/>
        </p:nvSpPr>
        <p:spPr>
          <a:xfrm>
            <a:off x="539552" y="5662989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바람새L" pitchFamily="18" charset="-127"/>
                <a:ea typeface="a바람새L" pitchFamily="18" charset="-127"/>
              </a:rPr>
              <a:t>‘2018-05-23’</a:t>
            </a:r>
            <a:r>
              <a:rPr lang="ko-KR" altLang="en-US" dirty="0" smtClean="0">
                <a:latin typeface="a바람새L" pitchFamily="18" charset="-127"/>
                <a:ea typeface="a바람새L" pitchFamily="18" charset="-127"/>
              </a:rPr>
              <a:t>처럼 날짜 형식이면 추후 숫자로 인식 시 오류가 나기 때문에 엑셀의</a:t>
            </a:r>
            <a:endParaRPr lang="en-US" altLang="ko-KR" dirty="0" smtClean="0">
              <a:latin typeface="a바람새L" pitchFamily="18" charset="-127"/>
              <a:ea typeface="a바람새L" pitchFamily="18" charset="-127"/>
            </a:endParaRPr>
          </a:p>
          <a:p>
            <a:r>
              <a:rPr lang="en-US" altLang="ko-KR" dirty="0" smtClean="0">
                <a:latin typeface="a바람새L" pitchFamily="18" charset="-127"/>
                <a:ea typeface="a바람새L" pitchFamily="18" charset="-127"/>
              </a:rPr>
              <a:t>‘</a:t>
            </a:r>
            <a:r>
              <a:rPr lang="ko-KR" altLang="en-US" dirty="0" smtClean="0">
                <a:latin typeface="a바람새L" pitchFamily="18" charset="-127"/>
                <a:ea typeface="a바람새L" pitchFamily="18" charset="-127"/>
              </a:rPr>
              <a:t>텍스트 나누기</a:t>
            </a:r>
            <a:r>
              <a:rPr lang="en-US" altLang="ko-KR" dirty="0" smtClean="0">
                <a:latin typeface="a바람새L" pitchFamily="18" charset="-127"/>
                <a:ea typeface="a바람새L" pitchFamily="18" charset="-127"/>
              </a:rPr>
              <a:t>’</a:t>
            </a:r>
            <a:r>
              <a:rPr lang="ko-KR" altLang="en-US" dirty="0" smtClean="0">
                <a:latin typeface="a바람새L" pitchFamily="18" charset="-127"/>
                <a:ea typeface="a바람새L" pitchFamily="18" charset="-127"/>
              </a:rPr>
              <a:t> 기능을 사용하여 적절히 정제하면 되겠습니다</a:t>
            </a:r>
            <a:r>
              <a:rPr lang="en-US" altLang="ko-KR" dirty="0" smtClean="0">
                <a:latin typeface="a바람새L" pitchFamily="18" charset="-127"/>
                <a:ea typeface="a바람새L" pitchFamily="18" charset="-127"/>
              </a:rPr>
              <a:t>.</a:t>
            </a:r>
            <a:r>
              <a:rPr lang="ko-KR" altLang="en-US" dirty="0" smtClean="0">
                <a:latin typeface="a바람새L" pitchFamily="18" charset="-127"/>
                <a:ea typeface="a바람새L" pitchFamily="18" charset="-127"/>
              </a:rPr>
              <a:t> </a:t>
            </a:r>
            <a:endParaRPr lang="en-US" altLang="ko-KR" dirty="0" smtClean="0">
              <a:latin typeface="a바람새L" pitchFamily="18" charset="-127"/>
              <a:ea typeface="a바람새L" pitchFamily="18" charset="-127"/>
            </a:endParaRPr>
          </a:p>
          <a:p>
            <a:r>
              <a:rPr lang="en-US" altLang="ko-KR" dirty="0" smtClean="0">
                <a:latin typeface="a바람새L" pitchFamily="18" charset="-127"/>
                <a:ea typeface="a바람새L" pitchFamily="18" charset="-127"/>
              </a:rPr>
              <a:t> ‘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silver gold data.csv’ </a:t>
            </a:r>
            <a:r>
              <a:rPr lang="ko-KR" altLang="en-US" dirty="0">
                <a:latin typeface="a바람새L" pitchFamily="18" charset="-127"/>
                <a:ea typeface="a바람새L" pitchFamily="18" charset="-127"/>
              </a:rPr>
              <a:t>로 저장하였습니다</a:t>
            </a:r>
            <a:r>
              <a:rPr lang="en-US" altLang="ko-KR" dirty="0">
                <a:latin typeface="a바람새L" pitchFamily="18" charset="-127"/>
                <a:ea typeface="a바람새L" pitchFamily="18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65443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69" y="1124744"/>
            <a:ext cx="5090551" cy="4525963"/>
          </a:xfrm>
        </p:spPr>
      </p:pic>
      <p:sp>
        <p:nvSpPr>
          <p:cNvPr id="4" name="TextBox 3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55631" y="1099765"/>
            <a:ext cx="3324881" cy="48320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텐서플로우는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머신러닝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라이브러리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넘파이와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판다스는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데이터분석 라이브러리입니다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각각 모두 불러온 후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판다스를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통해 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read_csv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기능을 불러와 저희가 정제한 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csv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파일을 읽습니다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글로벌 변수 초기화를 간편히 지정해줄 수도 있고 때에 따라 직접 작성할 수도 있습니다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저희 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csv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파일은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3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열으로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x_data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는 현재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2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번째 열을 가져오며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en-US" altLang="ko-KR" sz="1400" dirty="0" err="1">
                <a:latin typeface="a바람새L" pitchFamily="18" charset="-127"/>
                <a:ea typeface="a바람새L" pitchFamily="18" charset="-127"/>
              </a:rPr>
              <a:t>y_data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는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3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번째 열을 가져오겠습니다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  <a:endParaRPr lang="ko-KR" altLang="en-US" sz="1400" dirty="0">
              <a:latin typeface="a바람새L" pitchFamily="18" charset="-127"/>
              <a:ea typeface="a바람새L" pitchFamily="18" charset="-127"/>
            </a:endParaRPr>
          </a:p>
          <a:p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X, Y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플레이스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홀더와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가중치와 바이어스를 설정합니다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변인이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1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개인 단순 선형 회귀이므로 값이 하나인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1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차원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Array Shape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을 가집니다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  <a:endParaRPr lang="ko-KR" altLang="en-US" sz="1400" dirty="0">
              <a:latin typeface="a바람새L" pitchFamily="18" charset="-127"/>
              <a:ea typeface="a바람새L" pitchFamily="18" charset="-127"/>
            </a:endParaRPr>
          </a:p>
          <a:p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가설과 비용함수를 설정합니다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endParaRPr lang="ko-KR" altLang="en-US" sz="1400" dirty="0">
              <a:latin typeface="a바람새L" pitchFamily="18" charset="-127"/>
              <a:ea typeface="a바람새L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2240" y="447055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바람새L" pitchFamily="18" charset="-127"/>
                <a:ea typeface="a바람새L" pitchFamily="18" charset="-127"/>
              </a:rPr>
              <a:t>코드 구현</a:t>
            </a:r>
          </a:p>
        </p:txBody>
      </p:sp>
    </p:spTree>
    <p:extLst>
      <p:ext uri="{BB962C8B-B14F-4D97-AF65-F5344CB8AC3E}">
        <p14:creationId xmlns:p14="http://schemas.microsoft.com/office/powerpoint/2010/main" val="200757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28100"/>
            <a:ext cx="5748127" cy="1920615"/>
          </a:xfrm>
        </p:spPr>
      </p:pic>
      <p:sp>
        <p:nvSpPr>
          <p:cNvPr id="8" name="TextBox 7"/>
          <p:cNvSpPr txBox="1"/>
          <p:nvPr/>
        </p:nvSpPr>
        <p:spPr>
          <a:xfrm>
            <a:off x="5855631" y="1611957"/>
            <a:ext cx="3324881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최적화 함수로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학습률을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5 x 10^-7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로 조정하고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</a:t>
            </a:r>
          </a:p>
          <a:p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optimizer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로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cost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함수를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작게하겠다는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의미입니다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세션을 생성한 후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10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만 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1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번의 학습을 수행하겠습니다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</a:p>
          <a:p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 </a:t>
            </a:r>
            <a:r>
              <a:rPr lang="ko-KR" altLang="en-US" sz="1400" dirty="0" err="1">
                <a:latin typeface="a바람새L" pitchFamily="18" charset="-127"/>
                <a:ea typeface="a바람새L" pitchFamily="18" charset="-127"/>
              </a:rPr>
              <a:t>텐서플로우에서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 자동으로 비용함수를 줄이는 방향으로 학습하게 됩니다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  <a:endParaRPr lang="ko-KR" altLang="en-US" sz="1400" dirty="0">
              <a:latin typeface="a바람새L" pitchFamily="18" charset="-127"/>
              <a:ea typeface="a바람새L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289198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689953"/>
            <a:ext cx="4464496" cy="2887900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20689"/>
            <a:ext cx="5056434" cy="30243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5631" y="1437547"/>
            <a:ext cx="3324881" cy="1343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학습 결과를 보시면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500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스텝마다 스텝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비용함수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, </a:t>
            </a: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가설을 출력하며 비용함수가 학습에 따라 줄어드는 것을 확인할 수 있습니다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  <a:endParaRPr lang="ko-KR" altLang="en-US" sz="1400" dirty="0">
              <a:latin typeface="a바람새L" pitchFamily="18" charset="-127"/>
              <a:ea typeface="a바람새L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289198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40968"/>
            <a:ext cx="4464496" cy="1025249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4" y="1380232"/>
            <a:ext cx="5056434" cy="15447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5631" y="1432808"/>
            <a:ext cx="3324881" cy="1708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학습된 내용을 저장한 후에 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은과 금 가격의 선형회귀에 대해 </a:t>
            </a:r>
            <a:endParaRPr lang="en-US" altLang="ko-KR" sz="1400" dirty="0">
              <a:latin typeface="a바람새L" pitchFamily="18" charset="-127"/>
              <a:ea typeface="a바람새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바람새L" pitchFamily="18" charset="-127"/>
                <a:ea typeface="a바람새L" pitchFamily="18" charset="-127"/>
              </a:rPr>
              <a:t>확인하기 위해 데이터 시각화를 해보겠습니다</a:t>
            </a:r>
            <a:r>
              <a:rPr lang="en-US" altLang="ko-KR" sz="1400" dirty="0">
                <a:latin typeface="a바람새L" pitchFamily="18" charset="-127"/>
                <a:ea typeface="a바람새L" pitchFamily="18" charset="-127"/>
              </a:rPr>
              <a:t>.</a:t>
            </a:r>
            <a:endParaRPr lang="ko-KR" altLang="en-US" sz="1400" dirty="0">
              <a:latin typeface="a바람새L" pitchFamily="18" charset="-127"/>
              <a:ea typeface="a바람새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116632"/>
            <a:ext cx="776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금 은 </a:t>
            </a:r>
            <a:r>
              <a:rPr lang="ko-KR" altLang="en-US" sz="1600" dirty="0" err="1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퀀트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 투자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AI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프로젝트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개요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b="1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latin typeface="a바람새L" pitchFamily="18" charset="-127"/>
                <a:ea typeface="a바람새L" pitchFamily="18" charset="-127"/>
              </a:rPr>
              <a:t>코드 구현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웹 구현 </a:t>
            </a:r>
            <a:r>
              <a:rPr lang="en-US" altLang="ko-KR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&gt; </a:t>
            </a:r>
            <a:r>
              <a:rPr lang="ko-KR" altLang="en-US" sz="1600" dirty="0">
                <a:ln>
                  <a:solidFill>
                    <a:schemeClr val="bg1">
                      <a:lumMod val="50000"/>
                      <a:alpha val="23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바람새L" pitchFamily="18" charset="-127"/>
                <a:ea typeface="a바람새L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2923045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1067</Words>
  <Application>Microsoft Office PowerPoint</Application>
  <PresentationFormat>화면 슬라이드 쇼(4:3)</PresentationFormat>
  <Paragraphs>140</Paragraphs>
  <Slides>21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굴림</vt:lpstr>
      <vt:lpstr>Arial</vt:lpstr>
      <vt:lpstr>맑은 고딕</vt:lpstr>
      <vt:lpstr>- 본문2</vt:lpstr>
      <vt:lpstr>a바람새L</vt:lpstr>
      <vt:lpstr>Office 테마</vt:lpstr>
      <vt:lpstr>금 은 퀀트 투자 AI 프로젝트</vt:lpstr>
      <vt:lpstr>PowerPoint 프레젠테이션</vt:lpstr>
      <vt:lpstr>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금 은 퀀트 투자 AI 프로젝트</dc:title>
  <dc:creator>히족</dc:creator>
  <cp:lastModifiedBy>히족</cp:lastModifiedBy>
  <cp:revision>24</cp:revision>
  <dcterms:created xsi:type="dcterms:W3CDTF">2019-05-31T10:48:51Z</dcterms:created>
  <dcterms:modified xsi:type="dcterms:W3CDTF">2019-05-31T13:36:09Z</dcterms:modified>
</cp:coreProperties>
</file>